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</p:sldMasterIdLst>
  <p:notesMasterIdLst>
    <p:notesMasterId r:id="rId43"/>
  </p:notesMasterIdLst>
  <p:sldIdLst>
    <p:sldId id="380" r:id="rId2"/>
    <p:sldId id="265" r:id="rId3"/>
    <p:sldId id="264" r:id="rId4"/>
    <p:sldId id="409" r:id="rId5"/>
    <p:sldId id="290" r:id="rId6"/>
    <p:sldId id="288" r:id="rId7"/>
    <p:sldId id="3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300" r:id="rId18"/>
    <p:sldId id="305" r:id="rId19"/>
    <p:sldId id="333" r:id="rId20"/>
    <p:sldId id="301" r:id="rId21"/>
    <p:sldId id="334" r:id="rId22"/>
    <p:sldId id="335" r:id="rId23"/>
    <p:sldId id="309" r:id="rId24"/>
    <p:sldId id="310" r:id="rId25"/>
    <p:sldId id="311" r:id="rId26"/>
    <p:sldId id="336" r:id="rId27"/>
    <p:sldId id="313" r:id="rId28"/>
    <p:sldId id="315" r:id="rId29"/>
    <p:sldId id="325" r:id="rId30"/>
    <p:sldId id="421" r:id="rId31"/>
    <p:sldId id="270" r:id="rId32"/>
    <p:sldId id="414" r:id="rId33"/>
    <p:sldId id="415" r:id="rId34"/>
    <p:sldId id="372" r:id="rId35"/>
    <p:sldId id="432" r:id="rId36"/>
    <p:sldId id="433" r:id="rId37"/>
    <p:sldId id="434" r:id="rId38"/>
    <p:sldId id="435" r:id="rId39"/>
    <p:sldId id="436" r:id="rId40"/>
    <p:sldId id="437" r:id="rId41"/>
    <p:sldId id="43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02"/>
    <p:restoredTop sz="92494"/>
  </p:normalViewPr>
  <p:slideViewPr>
    <p:cSldViewPr snapToGrid="0" snapToObjects="1">
      <p:cViewPr>
        <p:scale>
          <a:sx n="170" d="100"/>
          <a:sy n="170" d="100"/>
        </p:scale>
        <p:origin x="2464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CA237-6051-4E4D-9B75-4A8F9978649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332DD-101B-D346-AD79-80E0E75E8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7CCC5D75-8655-294D-91C0-C22F3B94270B}" type="slidenum">
              <a:rPr lang="en-US" sz="1200">
                <a:latin typeface="Times" charset="0"/>
                <a:ea typeface="ＭＳ Ｐゴシック" charset="0"/>
                <a:cs typeface="ＭＳ Ｐゴシック" charset="0"/>
              </a:rPr>
              <a:pPr eaLnBrk="1" hangingPunct="1"/>
              <a:t>11</a:t>
            </a:fld>
            <a:endParaRPr lang="en-US" sz="1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0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7CCC5D75-8655-294D-91C0-C22F3B94270B}" type="slidenum">
              <a:rPr lang="en-US" sz="1200">
                <a:latin typeface="Times" charset="0"/>
                <a:ea typeface="ＭＳ Ｐゴシック" charset="0"/>
                <a:cs typeface="ＭＳ Ｐゴシック" charset="0"/>
              </a:rPr>
              <a:pPr eaLnBrk="1" hangingPunct="1"/>
              <a:t>12</a:t>
            </a:fld>
            <a:endParaRPr lang="en-US" sz="1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1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F1DB9F7-6B1E-C046-99CB-6098DBDD9C33}" type="slidenum">
              <a:rPr lang="en-US" sz="1200">
                <a:latin typeface="Times" charset="0"/>
                <a:ea typeface="ＭＳ Ｐゴシック" charset="0"/>
                <a:cs typeface="ＭＳ Ｐゴシック" charset="0"/>
              </a:rPr>
              <a:pPr eaLnBrk="1" hangingPunct="1"/>
              <a:t>15</a:t>
            </a:fld>
            <a:endParaRPr lang="en-US" sz="1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8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05A905F-5384-0541-8607-3F81A6FDFE6F}" type="slidenum">
              <a:rPr lang="en-US" sz="1200">
                <a:latin typeface="Times" charset="0"/>
                <a:ea typeface="ＭＳ Ｐゴシック" charset="0"/>
                <a:cs typeface="ＭＳ Ｐゴシック" charset="0"/>
              </a:rPr>
              <a:pPr eaLnBrk="1" hangingPunct="1"/>
              <a:t>17</a:t>
            </a:fld>
            <a:endParaRPr lang="en-US" sz="1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E60C7C3E-CA8B-AB44-A939-A0203C9EBA6B}" type="slidenum">
              <a:rPr lang="en-US" sz="1200">
                <a:latin typeface="Times" charset="0"/>
                <a:ea typeface="ＭＳ Ｐゴシック" charset="0"/>
                <a:cs typeface="ＭＳ Ｐゴシック" charset="0"/>
              </a:rPr>
              <a:pPr eaLnBrk="1" hangingPunct="1"/>
              <a:t>20</a:t>
            </a:fld>
            <a:endParaRPr lang="en-US" sz="1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7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1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AD534144-7D77-B54A-9D7D-4EBEC50284C2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70DE7C7F-0640-B440-905F-9C66701C9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surveylegend.com/likert-type-scale-responses-examples-with-examples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Quantitative Surveys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Interval Scales</a:t>
            </a:r>
            <a:b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100" dirty="0">
                <a:latin typeface="Times" charset="0"/>
                <a:ea typeface="ヒラギノ角ゴ ProN W3" charset="0"/>
                <a:cs typeface="ヒラギノ角ゴ ProN W3" charset="0"/>
              </a:rPr>
              <a:t>Equal Spaced Response Categories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876800"/>
          </a:xfrm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My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supervisor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is: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very unpleasant—unpleasant—pleasant—very pleasant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Anchors labeled with intermediate points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labeled.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Absolutes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1303830" y="4829379"/>
            <a:ext cx="7068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000" dirty="0"/>
              <a:t>Rarely        </a:t>
            </a:r>
            <a:r>
              <a:rPr lang="en-US" sz="2000" dirty="0" smtClean="0"/>
              <a:t>  Occasionally        Commonly    Most </a:t>
            </a:r>
            <a:r>
              <a:rPr lang="en-US" sz="2000" dirty="0"/>
              <a:t>of the Time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1336189" y="223535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Never            </a:t>
            </a:r>
            <a:r>
              <a:rPr lang="en-US" sz="2000" dirty="0" smtClean="0"/>
              <a:t> Rarely               Occasionally        </a:t>
            </a:r>
            <a:r>
              <a:rPr lang="en-US" sz="2000" dirty="0"/>
              <a:t>Always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99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Absolutes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1303830" y="4829379"/>
            <a:ext cx="7068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000" dirty="0"/>
              <a:t>Rarely        </a:t>
            </a:r>
            <a:r>
              <a:rPr lang="en-US" sz="2000" dirty="0" smtClean="0"/>
              <a:t>  Occasionally        Commonly    Most </a:t>
            </a:r>
            <a:r>
              <a:rPr lang="en-US" sz="2000" dirty="0"/>
              <a:t>of the Time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1336189" y="223535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Never            </a:t>
            </a:r>
            <a:r>
              <a:rPr lang="en-US" sz="2000" dirty="0" smtClean="0"/>
              <a:t> Rarely               Occasionally        </a:t>
            </a:r>
            <a:r>
              <a:rPr lang="en-US" sz="2000" dirty="0"/>
              <a:t>Always</a:t>
            </a:r>
            <a:endParaRPr lang="en-US" sz="1800" dirty="0"/>
          </a:p>
        </p:txBody>
      </p:sp>
      <p:sp>
        <p:nvSpPr>
          <p:cNvPr id="2" name="Oval 1"/>
          <p:cNvSpPr/>
          <p:nvPr/>
        </p:nvSpPr>
        <p:spPr>
          <a:xfrm>
            <a:off x="6126352" y="3886830"/>
            <a:ext cx="2303330" cy="23033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93936" y="3886830"/>
            <a:ext cx="2303330" cy="23033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1520" y="3886830"/>
            <a:ext cx="2303330" cy="23033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9104" y="3886830"/>
            <a:ext cx="2303330" cy="23033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6902" y="1308854"/>
            <a:ext cx="2303330" cy="23033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3769" y="1308854"/>
            <a:ext cx="2303330" cy="23033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54614" y="1730843"/>
            <a:ext cx="1459352" cy="145935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30036" y="1730843"/>
            <a:ext cx="1459352" cy="145935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Number of Response Categories</a:t>
            </a:r>
          </a:p>
        </p:txBody>
      </p:sp>
      <p:sp>
        <p:nvSpPr>
          <p:cNvPr id="35843" name="Rectangle 2"/>
          <p:cNvSpPr>
            <a:spLocks/>
          </p:cNvSpPr>
          <p:nvPr/>
        </p:nvSpPr>
        <p:spPr bwMode="auto">
          <a:xfrm>
            <a:off x="1156792" y="1676400"/>
            <a:ext cx="6871693" cy="538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91440" rIns="91440" bIns="137160">
            <a:spAutoFit/>
          </a:bodyPr>
          <a:lstStyle/>
          <a:p>
            <a:pPr marL="39688" algn="ctr"/>
            <a:r>
              <a:rPr lang="en-US" sz="2000" i="1" dirty="0">
                <a:solidFill>
                  <a:schemeClr val="tx1"/>
                </a:solidFill>
                <a:cs typeface="Arial" charset="0"/>
              </a:rPr>
              <a:t>Strongly Disagree       Disagree             Agree          Strongly Agree</a:t>
            </a:r>
          </a:p>
        </p:txBody>
      </p:sp>
      <p:sp>
        <p:nvSpPr>
          <p:cNvPr id="35846" name="Rectangle 4"/>
          <p:cNvSpPr>
            <a:spLocks/>
          </p:cNvSpPr>
          <p:nvPr/>
        </p:nvSpPr>
        <p:spPr bwMode="auto">
          <a:xfrm>
            <a:off x="256777" y="4731025"/>
            <a:ext cx="8673256" cy="477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91440" rIns="91440" bIns="137160">
            <a:spAutoFit/>
          </a:bodyPr>
          <a:lstStyle/>
          <a:p>
            <a:pPr marL="39688" algn="ctr"/>
            <a:r>
              <a:rPr lang="en-US" sz="1600" i="1" dirty="0" smtClean="0">
                <a:solidFill>
                  <a:schemeClr val="tx1"/>
                </a:solidFill>
                <a:cs typeface="Arial" charset="0"/>
              </a:rPr>
              <a:t>Very Strongly </a:t>
            </a:r>
            <a:r>
              <a:rPr lang="en-US" sz="1600" i="1" dirty="0" smtClean="0">
                <a:cs typeface="Arial" charset="0"/>
              </a:rPr>
              <a:t>Disagree Strongly </a:t>
            </a:r>
            <a:r>
              <a:rPr lang="en-US" sz="1600" i="1" dirty="0">
                <a:cs typeface="Arial" charset="0"/>
              </a:rPr>
              <a:t>Disagree </a:t>
            </a:r>
            <a:r>
              <a:rPr lang="en-US" sz="1600" i="1" dirty="0" smtClean="0">
                <a:solidFill>
                  <a:schemeClr val="tx1"/>
                </a:solidFill>
                <a:cs typeface="Arial" charset="0"/>
              </a:rPr>
              <a:t>Disagree Not Sure Agree Strongly Agree Very Strongly Agree </a:t>
            </a:r>
            <a:endParaRPr lang="en-US" sz="1600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845" name="Rectangle 6"/>
          <p:cNvSpPr>
            <a:spLocks/>
          </p:cNvSpPr>
          <p:nvPr/>
        </p:nvSpPr>
        <p:spPr bwMode="auto">
          <a:xfrm>
            <a:off x="457201" y="2424509"/>
            <a:ext cx="7571284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  <a:tabLst>
                <a:tab pos="222250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•	</a:t>
            </a:r>
            <a:r>
              <a:rPr lang="en-US" sz="2000" dirty="0" smtClean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more response categories the more information the survey </a:t>
            </a:r>
            <a:r>
              <a:rPr lang="en-US" sz="2000" dirty="0" smtClean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provides (data degradation)</a:t>
            </a:r>
            <a:endParaRPr lang="en-US" sz="2000" dirty="0">
              <a:solidFill>
                <a:schemeClr val="tx1"/>
              </a:solidFill>
              <a:latin typeface="Times" charset="0"/>
              <a:cs typeface="Times" charset="0"/>
              <a:sym typeface="Times" charset="0"/>
            </a:endParaRPr>
          </a:p>
          <a:p>
            <a:pPr marL="39688">
              <a:spcBef>
                <a:spcPts val="1450"/>
              </a:spcBef>
              <a:tabLst>
                <a:tab pos="222250" algn="l"/>
              </a:tabLst>
            </a:pPr>
            <a:r>
              <a:rPr lang="en-US" sz="2000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• </a:t>
            </a:r>
            <a:r>
              <a:rPr lang="en-US" sz="2000" dirty="0" smtClean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	At </a:t>
            </a:r>
            <a:r>
              <a:rPr lang="en-US" sz="2000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some point too many response categories </a:t>
            </a:r>
            <a:r>
              <a:rPr lang="en-US" sz="2000" dirty="0" smtClean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make </a:t>
            </a:r>
            <a:r>
              <a:rPr lang="en-US" sz="2000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it difficult for the respondent to answer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09050" y="4650077"/>
            <a:ext cx="0" cy="6477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03519" y="4650077"/>
            <a:ext cx="0" cy="6477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3203" y="4650077"/>
            <a:ext cx="0" cy="6477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23644" y="4650077"/>
            <a:ext cx="0" cy="6477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8836" y="4650077"/>
            <a:ext cx="0" cy="6477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25985" y="4650077"/>
            <a:ext cx="0" cy="6477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Number of Response Categories</a:t>
            </a:r>
          </a:p>
        </p:txBody>
      </p:sp>
      <p:sp>
        <p:nvSpPr>
          <p:cNvPr id="35843" name="Rectangle 2"/>
          <p:cNvSpPr>
            <a:spLocks/>
          </p:cNvSpPr>
          <p:nvPr/>
        </p:nvSpPr>
        <p:spPr bwMode="auto">
          <a:xfrm>
            <a:off x="1156792" y="1676400"/>
            <a:ext cx="6871693" cy="538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91440" rIns="91440" bIns="137160">
            <a:spAutoFit/>
          </a:bodyPr>
          <a:lstStyle/>
          <a:p>
            <a:pPr marL="39688" algn="ctr"/>
            <a:r>
              <a:rPr lang="en-US" sz="2000" i="1" dirty="0">
                <a:solidFill>
                  <a:schemeClr val="tx1"/>
                </a:solidFill>
                <a:cs typeface="Arial" charset="0"/>
              </a:rPr>
              <a:t>Strongly Disagree       Disagree             Agree          Strongly Agree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6782" y="2444750"/>
            <a:ext cx="7620000" cy="2208213"/>
            <a:chOff x="156" y="0"/>
            <a:chExt cx="4800" cy="1391"/>
          </a:xfrm>
        </p:grpSpPr>
        <p:sp>
          <p:nvSpPr>
            <p:cNvPr id="35846" name="Rectangle 4"/>
            <p:cNvSpPr>
              <a:spLocks/>
            </p:cNvSpPr>
            <p:nvPr/>
          </p:nvSpPr>
          <p:spPr bwMode="auto">
            <a:xfrm>
              <a:off x="280" y="0"/>
              <a:ext cx="4676" cy="3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40" tIns="91440" rIns="91440" bIns="137160">
              <a:spAutoFit/>
            </a:bodyPr>
            <a:lstStyle/>
            <a:p>
              <a:pPr marL="39688" algn="ctr"/>
              <a:r>
                <a:rPr lang="en-US" sz="2000" i="1" dirty="0">
                  <a:solidFill>
                    <a:schemeClr val="tx1"/>
                  </a:solidFill>
                  <a:cs typeface="Arial" charset="0"/>
                </a:rPr>
                <a:t>Strongly Disagree      Disagree     Not Sure      Agree       Strongly Agree </a:t>
              </a:r>
            </a:p>
          </p:txBody>
        </p:sp>
        <p:sp>
          <p:nvSpPr>
            <p:cNvPr id="35847" name="Rectangle 5"/>
            <p:cNvSpPr>
              <a:spLocks/>
            </p:cNvSpPr>
            <p:nvPr/>
          </p:nvSpPr>
          <p:spPr bwMode="auto">
            <a:xfrm>
              <a:off x="156" y="511"/>
              <a:ext cx="4669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Times" charset="0"/>
                  <a:cs typeface="Times" charset="0"/>
                  <a:sym typeface="Times" charset="0"/>
                </a:rPr>
                <a:t>• Is the center point a reasonable response on the continuum?</a:t>
              </a:r>
            </a:p>
            <a:p>
              <a:pPr marL="39688">
                <a:spcBef>
                  <a:spcPts val="145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Times" charset="0"/>
                  <a:cs typeface="Times" charset="0"/>
                  <a:sym typeface="Times" charset="0"/>
                </a:rPr>
                <a:t>• Does a response on the center point mean that the respondent </a:t>
              </a:r>
              <a:r>
                <a:rPr lang="en-US" sz="2400" dirty="0" smtClean="0">
                  <a:solidFill>
                    <a:schemeClr val="tx1"/>
                  </a:solidFill>
                  <a:latin typeface="Times" charset="0"/>
                  <a:cs typeface="Times" charset="0"/>
                  <a:sym typeface="Times" charset="0"/>
                </a:rPr>
                <a:t>can</a:t>
              </a:r>
              <a:r>
                <a:rPr lang="en-US" sz="2400" dirty="0">
                  <a:latin typeface="Times" charset="0"/>
                  <a:cs typeface="Times" charset="0"/>
                  <a:sym typeface="Times" charset="0"/>
                </a:rPr>
                <a:t> </a:t>
              </a:r>
              <a:r>
                <a:rPr lang="en-US" sz="2400" dirty="0" smtClean="0">
                  <a:latin typeface="Times" charset="0"/>
                  <a:cs typeface="Times" charset="0"/>
                  <a:sym typeface="Times" charset="0"/>
                </a:rPr>
                <a:t>not</a:t>
              </a:r>
              <a:r>
                <a:rPr lang="en-US" sz="2400" dirty="0" smtClean="0">
                  <a:solidFill>
                    <a:schemeClr val="tx1"/>
                  </a:solidFill>
                  <a:latin typeface="Times" charset="0"/>
                  <a:cs typeface="Times" charset="0"/>
                  <a:sym typeface="Times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" charset="0"/>
                  <a:cs typeface="Times" charset="0"/>
                  <a:sym typeface="Times" charset="0"/>
                </a:rPr>
                <a:t>or </a:t>
              </a:r>
              <a:r>
                <a:rPr lang="en-US" sz="2400" dirty="0" smtClean="0">
                  <a:solidFill>
                    <a:schemeClr val="tx1"/>
                  </a:solidFill>
                  <a:latin typeface="Times" charset="0"/>
                  <a:cs typeface="Times" charset="0"/>
                  <a:sym typeface="Times" charset="0"/>
                </a:rPr>
                <a:t>will not answer </a:t>
              </a:r>
              <a:r>
                <a:rPr lang="en-US" sz="2400" dirty="0">
                  <a:solidFill>
                    <a:schemeClr val="tx1"/>
                  </a:solidFill>
                  <a:latin typeface="Times" charset="0"/>
                  <a:cs typeface="Times" charset="0"/>
                  <a:sym typeface="Times" charset="0"/>
                </a:rPr>
                <a:t>the </a:t>
              </a:r>
              <a:r>
                <a:rPr lang="en-US" sz="2400" dirty="0" smtClean="0">
                  <a:solidFill>
                    <a:schemeClr val="tx1"/>
                  </a:solidFill>
                  <a:latin typeface="Times" charset="0"/>
                  <a:cs typeface="Times" charset="0"/>
                  <a:sym typeface="Times" charset="0"/>
                </a:rPr>
                <a:t>question in one direction or another?</a:t>
              </a:r>
            </a:p>
            <a:p>
              <a:pPr marL="39688">
                <a:spcBef>
                  <a:spcPts val="1450"/>
                </a:spcBef>
              </a:pPr>
              <a:r>
                <a:rPr lang="en-US" sz="2400" dirty="0" smtClean="0">
                  <a:latin typeface="Times" charset="0"/>
                  <a:cs typeface="Times" charset="0"/>
                  <a:sym typeface="Times" charset="0"/>
                </a:rPr>
                <a:t>• If you are not sure what a response means then you can not analyze it.</a:t>
              </a:r>
              <a:endParaRPr lang="en-US" sz="2400" dirty="0" smtClean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7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8788" y="2817094"/>
            <a:ext cx="8066424" cy="2116666"/>
            <a:chOff x="538788" y="2116667"/>
            <a:chExt cx="8066424" cy="2116666"/>
          </a:xfrm>
        </p:grpSpPr>
        <p:sp>
          <p:nvSpPr>
            <p:cNvPr id="4" name="Oval 3"/>
            <p:cNvSpPr/>
            <p:nvPr/>
          </p:nvSpPr>
          <p:spPr>
            <a:xfrm>
              <a:off x="538788" y="3432848"/>
              <a:ext cx="4033212" cy="8004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0" y="3432848"/>
              <a:ext cx="4033212" cy="8004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72000" y="2116667"/>
              <a:ext cx="0" cy="19858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Symmetrical Responses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7897"/>
            <a:ext cx="8229600" cy="4525963"/>
          </a:xfrm>
        </p:spPr>
        <p:txBody>
          <a:bodyPr/>
          <a:lstStyle/>
          <a:p>
            <a:r>
              <a:rPr lang="en-US" dirty="0" smtClean="0"/>
              <a:t>Equal weight of responses needs to feel like it is on both sides of the middle.</a:t>
            </a:r>
            <a:endParaRPr lang="en-US" dirty="0"/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676082" y="4330944"/>
            <a:ext cx="7811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000" i="1" dirty="0"/>
              <a:t>Strongly Disagree       Disagree             Agree          Strongly Agree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317561" y="3502124"/>
            <a:ext cx="5136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000" i="1" dirty="0"/>
              <a:t>Never      Seldom     Sometimes      Usually</a:t>
            </a:r>
          </a:p>
        </p:txBody>
      </p:sp>
    </p:spTree>
    <p:extLst>
      <p:ext uri="{BB962C8B-B14F-4D97-AF65-F5344CB8AC3E}">
        <p14:creationId xmlns:p14="http://schemas.microsoft.com/office/powerpoint/2010/main" val="1995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688" y="2160787"/>
            <a:ext cx="8077200" cy="4876800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Designing response categories for interval analysis</a:t>
            </a:r>
          </a:p>
          <a:p>
            <a:pPr marL="782638" lvl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Avoid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absolutes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Select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the number of intermediate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responses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Design responses as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symmetrical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Label all response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categories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Responses normally listed negative to positive (maybe)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13208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" charset="0"/>
                <a:ea typeface="ヒラギノ角ゴ ProN W3" charset="0"/>
                <a:cs typeface="ヒラギノ角ゴ ProN W3" charset="0"/>
              </a:rPr>
              <a:t>Interval Scales</a:t>
            </a:r>
            <a:br>
              <a:rPr lang="en-US" smtClean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100" smtClean="0">
                <a:latin typeface="Times" charset="0"/>
                <a:ea typeface="ヒラギノ角ゴ ProN W3" charset="0"/>
                <a:cs typeface="ヒラギノ角ゴ ProN W3" charset="0"/>
              </a:rPr>
              <a:t>Equal Spaced Response Categories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Quantitative Survey Research</a:t>
            </a:r>
            <a:br>
              <a:rPr lang="en-US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200">
                <a:latin typeface="Times" charset="0"/>
                <a:ea typeface="ヒラギノ角ゴ ProN W3" charset="0"/>
                <a:cs typeface="ヒラギノ角ゴ ProN W3" charset="0"/>
              </a:rPr>
              <a:t>(Turning perceptions into numbers)</a:t>
            </a:r>
            <a:endParaRPr lang="en-US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Indices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Scales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Semantic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Differentials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Likert Scales</a:t>
            </a:r>
          </a:p>
        </p:txBody>
      </p:sp>
    </p:spTree>
    <p:extLst>
      <p:ext uri="{BB962C8B-B14F-4D97-AF65-F5344CB8AC3E}">
        <p14:creationId xmlns:p14="http://schemas.microsoft.com/office/powerpoint/2010/main" val="42369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Index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Counts responses within a category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If the things being counted are equivalent then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index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can be considered interval 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Instructions are </a:t>
            </a:r>
            <a:r>
              <a:rPr lang="en-US" i="1" dirty="0" smtClean="0">
                <a:latin typeface="Times" charset="0"/>
                <a:ea typeface="ヒラギノ角ゴ ProN W3" charset="0"/>
                <a:cs typeface="ヒラギノ角ゴ ProN W3" charset="0"/>
              </a:rPr>
              <a:t>select all that apply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17653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A </a:t>
            </a:r>
            <a:r>
              <a:rPr lang="en-US" dirty="0"/>
              <a:t>Public Trust at Risk: The Heritage Health Index Report on the State of America's Collections booklet</a:t>
            </a:r>
          </a:p>
          <a:p>
            <a:pPr>
              <a:buFont typeface="Wingdings" charset="2"/>
              <a:buChar char="q"/>
            </a:pPr>
            <a:r>
              <a:rPr lang="en-US" dirty="0"/>
              <a:t>Case studies on this website</a:t>
            </a:r>
          </a:p>
          <a:p>
            <a:pPr>
              <a:buFont typeface="Wingdings" charset="2"/>
              <a:buChar char="q"/>
            </a:pPr>
            <a:r>
              <a:rPr lang="en-US" dirty="0"/>
              <a:t>Resource page on this website</a:t>
            </a:r>
          </a:p>
          <a:p>
            <a:pPr>
              <a:buFont typeface="Wingdings" charset="2"/>
              <a:buChar char="q"/>
            </a:pPr>
            <a:r>
              <a:rPr lang="en-US" dirty="0"/>
              <a:t>The Heritage Health Index Full Report (PDF file on this website)</a:t>
            </a:r>
          </a:p>
          <a:p>
            <a:pPr>
              <a:buFont typeface="Wingdings" charset="2"/>
              <a:buChar char="q"/>
            </a:pPr>
            <a:r>
              <a:rPr lang="en-US" dirty="0"/>
              <a:t>Other page(s) on this website</a:t>
            </a:r>
          </a:p>
          <a:p>
            <a:pPr>
              <a:buFont typeface="Wingdings" charset="2"/>
              <a:buChar char="q"/>
            </a:pPr>
            <a:r>
              <a:rPr lang="en-US" dirty="0"/>
              <a:t>None of the above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44950"/>
            <a:ext cx="8229600" cy="2400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q"/>
            </a:pPr>
            <a:r>
              <a:rPr lang="en-US" dirty="0" smtClean="0"/>
              <a:t>Colleagues at your institution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Colleagues in your field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Professional organizations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Foundations or other funders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Media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Institutional leadership/governing body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Federal government officials or legislators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State government officials or legislators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Local government officials or legislators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Other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33751"/>
            <a:ext cx="735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Do you plan to share the information from the Heritage Health Index with any of the following? (select all that apply)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85850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Have you read the following? (select all that apply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24130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Survey Content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36700"/>
            <a:ext cx="8458200" cy="5029200"/>
          </a:xfrm>
        </p:spPr>
        <p:txBody>
          <a:bodyPr rIns="132080"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ea typeface="ヒラギノ角ゴ ProN W3" charset="0"/>
                <a:cs typeface="ヒラギノ角ゴ ProN W3" charset="0"/>
              </a:rPr>
              <a:t>Most surveys are designed to gather data about:</a:t>
            </a:r>
          </a:p>
          <a:p>
            <a:pPr eaLnBrk="1" hangingPunct="1"/>
            <a:r>
              <a:rPr lang="en-US" sz="2800" dirty="0">
                <a:ea typeface="ヒラギノ角ゴ ProN W3" charset="0"/>
                <a:cs typeface="ヒラギノ角ゴ ProN W3" charset="0"/>
              </a:rPr>
              <a:t>Demographics</a:t>
            </a:r>
            <a:br>
              <a:rPr lang="en-US" sz="2800" dirty="0">
                <a:ea typeface="ヒラギノ角ゴ ProN W3" charset="0"/>
                <a:cs typeface="ヒラギノ角ゴ ProN W3" charset="0"/>
              </a:rPr>
            </a:br>
            <a:r>
              <a:rPr lang="en-US" sz="2400" i="1" dirty="0">
                <a:ea typeface="ヒラギノ角ゴ ProN W3" charset="0"/>
                <a:cs typeface="ヒラギノ角ゴ ProN W3" charset="0"/>
              </a:rPr>
              <a:t>How many years have you been teaching?</a:t>
            </a:r>
          </a:p>
          <a:p>
            <a:pPr eaLnBrk="1" hangingPunct="1"/>
            <a:r>
              <a:rPr lang="en-US" sz="2800" dirty="0">
                <a:ea typeface="ヒラギノ角ゴ ProN W3" charset="0"/>
                <a:cs typeface="ヒラギノ角ゴ ProN W3" charset="0"/>
              </a:rPr>
              <a:t>Behaviors</a:t>
            </a:r>
            <a:br>
              <a:rPr lang="en-US" sz="2800" dirty="0">
                <a:ea typeface="ヒラギノ角ゴ ProN W3" charset="0"/>
                <a:cs typeface="ヒラギノ角ゴ ProN W3" charset="0"/>
              </a:rPr>
            </a:br>
            <a:r>
              <a:rPr lang="en-US" sz="2400" i="1" dirty="0" smtClean="0">
                <a:ea typeface="ヒラギノ角ゴ ProN W3" charset="0"/>
                <a:cs typeface="ヒラギノ角ゴ ProN W3" charset="0"/>
              </a:rPr>
              <a:t>How do you deal with students who are off-task?</a:t>
            </a:r>
            <a:r>
              <a:rPr lang="en-US" sz="2800" i="1" dirty="0" smtClean="0">
                <a:ea typeface="ヒラギノ角ゴ ProN W3" charset="0"/>
                <a:cs typeface="ヒラギノ角ゴ ProN W3" charset="0"/>
              </a:rPr>
              <a:t> </a:t>
            </a:r>
            <a:endParaRPr lang="en-US" sz="2800" i="1" dirty="0"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 dirty="0">
                <a:ea typeface="ヒラギノ角ゴ ProN W3" charset="0"/>
                <a:cs typeface="ヒラギノ角ゴ ProN W3" charset="0"/>
              </a:rPr>
              <a:t>Attitudes or Opinions</a:t>
            </a:r>
            <a:br>
              <a:rPr lang="en-US" sz="2800" dirty="0">
                <a:ea typeface="ヒラギノ角ゴ ProN W3" charset="0"/>
                <a:cs typeface="ヒラギノ角ゴ ProN W3" charset="0"/>
              </a:rPr>
            </a:br>
            <a:r>
              <a:rPr lang="en-US" sz="2400" i="1" dirty="0">
                <a:ea typeface="ヒラギノ角ゴ ProN W3" charset="0"/>
                <a:cs typeface="ヒラギノ角ゴ ProN W3" charset="0"/>
              </a:rPr>
              <a:t>Are your students receiving sufficient parental support?</a:t>
            </a:r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546100" y="5283200"/>
            <a:ext cx="8267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chemeClr val="tx1"/>
                </a:solidFill>
                <a:cs typeface="Times"/>
              </a:rPr>
              <a:t>IRB: Is it possible that the answer to any of these questions might cause the respondent harm?</a:t>
            </a:r>
          </a:p>
        </p:txBody>
      </p:sp>
    </p:spTree>
    <p:extLst>
      <p:ext uri="{BB962C8B-B14F-4D97-AF65-F5344CB8AC3E}">
        <p14:creationId xmlns:p14="http://schemas.microsoft.com/office/powerpoint/2010/main" val="35366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Scales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Respondent selects one answer from a list which represents increasing levels of a single characteristic.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Only one response can be selected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fariScreenSnapz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4" y="292100"/>
            <a:ext cx="8872784" cy="60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ariScreenSnapz003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Semantic Differential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Selection of a point on a continuum anchored by opposites</a:t>
            </a:r>
          </a:p>
          <a:p>
            <a:pPr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Sometimes designed as forced choice scales</a:t>
            </a:r>
          </a:p>
          <a:p>
            <a:pPr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Difficult to design with any reliability</a:t>
            </a:r>
          </a:p>
        </p:txBody>
      </p:sp>
    </p:spTree>
    <p:extLst>
      <p:ext uri="{BB962C8B-B14F-4D97-AF65-F5344CB8AC3E}">
        <p14:creationId xmlns:p14="http://schemas.microsoft.com/office/powerpoint/2010/main" val="18301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319213" y="2133600"/>
            <a:ext cx="6986587" cy="4724400"/>
          </a:xfrm>
        </p:spPr>
        <p:txBody>
          <a:bodyPr rIns="132080"/>
          <a:lstStyle/>
          <a:p>
            <a:pPr marL="573088" indent="-533400" eaLnBrk="1" hangingPunct="1">
              <a:lnSpc>
                <a:spcPct val="90000"/>
              </a:lnSpc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like my coffee: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boiling hot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	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ice cold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endParaRPr lang="en-US" sz="2400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marL="573088" indent="-533400" eaLnBrk="1" hangingPunct="1">
              <a:lnSpc>
                <a:spcPct val="90000"/>
              </a:lnSpc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prefer coffee in a: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tiny cup		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	     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gallon jar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 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      </a:t>
            </a:r>
          </a:p>
          <a:p>
            <a:pPr marL="573088" indent="-533400" eaLnBrk="1" hangingPunct="1">
              <a:lnSpc>
                <a:spcPct val="90000"/>
              </a:lnSpc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In terms of sweetness, I prefer: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no sugar	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	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   50% sugar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0         1           2           3           4           5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153400" cy="1295400"/>
          </a:xfrm>
        </p:spPr>
        <p:txBody>
          <a:bodyPr rIns="132080"/>
          <a:lstStyle/>
          <a:p>
            <a:pPr indent="0" eaLnBrk="1" hangingPunct="1"/>
            <a:r>
              <a:rPr lang="en-US" sz="3600">
                <a:latin typeface="Times" charset="0"/>
                <a:ea typeface="ヒラギノ角ゴ ProN W3" charset="0"/>
                <a:cs typeface="ヒラギノ角ゴ ProN W3" charset="0"/>
              </a:rPr>
              <a:t> Coffee Preferences</a:t>
            </a:r>
          </a:p>
        </p:txBody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2165350" y="2997200"/>
            <a:ext cx="4552950" cy="387350"/>
            <a:chOff x="0" y="0"/>
            <a:chExt cx="2868" cy="244"/>
          </a:xfrm>
        </p:grpSpPr>
        <p:sp>
          <p:nvSpPr>
            <p:cNvPr id="54285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Line 5"/>
            <p:cNvSpPr>
              <a:spLocks noChangeShapeType="1"/>
            </p:cNvSpPr>
            <p:nvPr/>
          </p:nvSpPr>
          <p:spPr bwMode="auto">
            <a:xfrm>
              <a:off x="2867" y="0"/>
              <a:ext cx="1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6"/>
            <p:cNvSpPr>
              <a:spLocks noChangeShapeType="1"/>
            </p:cNvSpPr>
            <p:nvPr/>
          </p:nvSpPr>
          <p:spPr bwMode="auto">
            <a:xfrm>
              <a:off x="0" y="122"/>
              <a:ext cx="286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7" name="Rectangle 7"/>
          <p:cNvSpPr>
            <a:spLocks/>
          </p:cNvSpPr>
          <p:nvPr/>
        </p:nvSpPr>
        <p:spPr bwMode="auto">
          <a:xfrm>
            <a:off x="2436813" y="212725"/>
            <a:ext cx="45323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00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Semantic Differential</a:t>
            </a:r>
          </a:p>
        </p:txBody>
      </p:sp>
      <p:sp>
        <p:nvSpPr>
          <p:cNvPr id="54278" name="Line 8"/>
          <p:cNvSpPr>
            <a:spLocks noChangeShapeType="1"/>
          </p:cNvSpPr>
          <p:nvPr/>
        </p:nvSpPr>
        <p:spPr bwMode="auto">
          <a:xfrm>
            <a:off x="19891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>
            <a:off x="28273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10"/>
          <p:cNvSpPr>
            <a:spLocks noChangeShapeType="1"/>
          </p:cNvSpPr>
          <p:nvPr/>
        </p:nvSpPr>
        <p:spPr bwMode="auto">
          <a:xfrm>
            <a:off x="36655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11"/>
          <p:cNvSpPr>
            <a:spLocks noChangeShapeType="1"/>
          </p:cNvSpPr>
          <p:nvPr/>
        </p:nvSpPr>
        <p:spPr bwMode="auto">
          <a:xfrm>
            <a:off x="45037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2"/>
          <p:cNvSpPr>
            <a:spLocks noChangeShapeType="1"/>
          </p:cNvSpPr>
          <p:nvPr/>
        </p:nvSpPr>
        <p:spPr bwMode="auto">
          <a:xfrm>
            <a:off x="53419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13"/>
          <p:cNvSpPr>
            <a:spLocks noChangeShapeType="1"/>
          </p:cNvSpPr>
          <p:nvPr/>
        </p:nvSpPr>
        <p:spPr bwMode="auto">
          <a:xfrm>
            <a:off x="61801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Line 14"/>
          <p:cNvSpPr>
            <a:spLocks noChangeShapeType="1"/>
          </p:cNvSpPr>
          <p:nvPr/>
        </p:nvSpPr>
        <p:spPr bwMode="auto">
          <a:xfrm>
            <a:off x="70183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362200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Semantic Differential </a:t>
            </a:r>
            <a:br>
              <a:rPr lang="en-US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600">
                <a:latin typeface="Times" charset="0"/>
                <a:ea typeface="ヒラギノ角ゴ ProN W3" charset="0"/>
                <a:cs typeface="ヒラギノ角ゴ ProN W3" charset="0"/>
              </a:rPr>
              <a:t>(forced choice)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962400"/>
          </a:xfrm>
        </p:spPr>
        <p:txBody>
          <a:bodyPr rIns="132080"/>
          <a:lstStyle/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consider myself	   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old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 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young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am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    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   </a:t>
            </a:r>
            <a:r>
              <a:rPr lang="en-US" sz="2400" dirty="0" smtClean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fit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       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400" dirty="0" smtClean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unfit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prefer	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 	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salads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      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 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meat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For entertainment I	</a:t>
            </a:r>
            <a:r>
              <a:rPr lang="en-US" sz="2400" dirty="0" smtClean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stay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home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 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go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out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Calisthenics are      </a:t>
            </a:r>
            <a:r>
              <a:rPr lang="en-US" sz="2400" dirty="0" smtClean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exhilarating	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 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depressing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5300" name="Rectangle 3"/>
          <p:cNvSpPr>
            <a:spLocks/>
          </p:cNvSpPr>
          <p:nvPr/>
        </p:nvSpPr>
        <p:spPr bwMode="auto">
          <a:xfrm>
            <a:off x="688975" y="2214563"/>
            <a:ext cx="7899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Circle the choice that best identifies you.</a:t>
            </a:r>
          </a:p>
        </p:txBody>
      </p:sp>
    </p:spTree>
    <p:extLst>
      <p:ext uri="{BB962C8B-B14F-4D97-AF65-F5344CB8AC3E}">
        <p14:creationId xmlns:p14="http://schemas.microsoft.com/office/powerpoint/2010/main" val="6296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5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250" y="3733800"/>
            <a:ext cx="406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Index </a:t>
            </a:r>
            <a:r>
              <a:rPr lang="en-US" b="1" dirty="0"/>
              <a:t>of Learning Styles Questionnaire </a:t>
            </a:r>
          </a:p>
          <a:p>
            <a:pPr algn="ctr"/>
            <a:r>
              <a:rPr lang="en-US" sz="1100" b="1" dirty="0"/>
              <a:t>Barbara A. </a:t>
            </a:r>
            <a:r>
              <a:rPr lang="en-US" sz="1100" b="1" dirty="0" err="1"/>
              <a:t>Soloman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/>
              <a:t>Richard M. Felder</a:t>
            </a:r>
          </a:p>
          <a:p>
            <a:pPr algn="ctr"/>
            <a:r>
              <a:rPr lang="en-US" sz="1100" b="1" dirty="0"/>
              <a:t>North Carolina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Likert Scales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Almost always assessment of attitude or opinion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Anchors on the scale remain constant through the instrument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Usually agree and disagree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Intermediate points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should be labeled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Scale points are symmetrical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6769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/>
              <a:t>Likert, R. (1974). A method of constructing an attitude scale. </a:t>
            </a:r>
            <a:r>
              <a:rPr lang="en-US" sz="2000" dirty="0" smtClean="0"/>
              <a:t>In G. M. </a:t>
            </a:r>
            <a:r>
              <a:rPr lang="en-US" sz="2000" dirty="0" err="1" smtClean="0"/>
              <a:t>Maranell</a:t>
            </a:r>
            <a:r>
              <a:rPr lang="en-US" sz="2000" dirty="0" smtClean="0"/>
              <a:t> (Ed.) </a:t>
            </a:r>
            <a:r>
              <a:rPr lang="en-US" sz="2000" i="1" dirty="0" smtClean="0"/>
              <a:t>Scaling</a:t>
            </a:r>
            <a:r>
              <a:rPr lang="en-US" sz="2000" i="1" dirty="0"/>
              <a:t>: A sourcebook for </a:t>
            </a:r>
            <a:r>
              <a:rPr lang="en-US" sz="2000" i="1" dirty="0" err="1"/>
              <a:t>behavioural</a:t>
            </a:r>
            <a:r>
              <a:rPr lang="en-US" sz="2000" i="1" dirty="0"/>
              <a:t> scientists</a:t>
            </a:r>
            <a:r>
              <a:rPr lang="en-US" sz="2000" dirty="0"/>
              <a:t>, 233-243</a:t>
            </a:r>
            <a:r>
              <a:rPr lang="en-US" sz="2000" dirty="0" smtClean="0"/>
              <a:t>. New Brunswick, NJ: Aldine Transaction.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71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35075"/>
            <a:ext cx="8893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/>
          </p:cNvSpPr>
          <p:nvPr/>
        </p:nvSpPr>
        <p:spPr bwMode="auto">
          <a:xfrm>
            <a:off x="2455863" y="333375"/>
            <a:ext cx="4229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Science Teaching Self-Efficacy</a:t>
            </a:r>
          </a:p>
        </p:txBody>
      </p:sp>
    </p:spTree>
    <p:extLst>
      <p:ext uri="{BB962C8B-B14F-4D97-AF65-F5344CB8AC3E}">
        <p14:creationId xmlns:p14="http://schemas.microsoft.com/office/powerpoint/2010/main" val="25102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4876800"/>
          </a:xfrm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These are still not really equally spaced.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Possible bias that appears from using not equally spaced response categories is minimized when multiple question around a given construct are analyzed simultaneously.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Analyze as a group first then as individual questions if you have to.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Multivariate then </a:t>
            </a:r>
            <a:r>
              <a:rPr lang="en-US" dirty="0" err="1" smtClean="0">
                <a:latin typeface="Times" charset="0"/>
                <a:ea typeface="ヒラギノ角ゴ ProN W3" charset="0"/>
                <a:cs typeface="ヒラギノ角ゴ ProN W3" charset="0"/>
              </a:rPr>
              <a:t>univariate</a:t>
            </a:r>
            <a:endParaRPr lang="en-US" dirty="0" smtClean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13208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" charset="0"/>
                <a:ea typeface="ヒラギノ角ゴ ProN W3" charset="0"/>
                <a:cs typeface="ヒラギノ角ゴ ProN W3" charset="0"/>
              </a:rPr>
              <a:t>Interval Scales</a:t>
            </a:r>
            <a:br>
              <a:rPr lang="en-US" smtClean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100" smtClean="0">
                <a:latin typeface="Times" charset="0"/>
                <a:ea typeface="ヒラギノ角ゴ ProN W3" charset="0"/>
                <a:cs typeface="ヒラギノ角ゴ ProN W3" charset="0"/>
              </a:rPr>
              <a:t>Equal Spaced Response Categories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Response Categories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17638"/>
            <a:ext cx="7772400" cy="3931426"/>
          </a:xfrm>
        </p:spPr>
        <p:txBody>
          <a:bodyPr rIns="132080"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The respondent must be able to recognize him or herself in the response categories.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xhaustive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—Response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categories must encompass all possible responses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Using “other”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Mutually </a:t>
            </a:r>
            <a:r>
              <a:rPr lang="en-US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xclusive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—Respondents</a:t>
            </a:r>
            <a:r>
              <a:rPr lang="en-US" dirty="0" smtClean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must be able to clearly distinguish among response categories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  <a:endParaRPr lang="en-US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Likert-Type Responses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https://www.surveylegend.com/likert-type-scale-responses-examples-with-examples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(Also on the course resources page)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Instrument Design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355600" y="1600200"/>
            <a:ext cx="8610600" cy="5257800"/>
          </a:xfrm>
        </p:spPr>
        <p:txBody>
          <a:bodyPr rIns="132080">
            <a:normAutofit/>
          </a:bodyPr>
          <a:lstStyle/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3200" dirty="0">
                <a:ea typeface="ヒラギノ角ゴ ProN W3" charset="0"/>
                <a:cs typeface="ヒラギノ角ゴ ProN W3" charset="0"/>
              </a:rPr>
              <a:t>Anonymity versus confidentiality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Good instructions are short and clear.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The survey should be easy to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complete and short.</a:t>
            </a:r>
            <a:endParaRPr lang="en-US" dirty="0"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Pay attention to question order (</a:t>
            </a:r>
            <a:r>
              <a:rPr lang="en-US" dirty="0" err="1" smtClean="0">
                <a:ea typeface="ヒラギノ角ゴ ProN W3" charset="0"/>
                <a:cs typeface="ヒラギノ角ゴ ProN W3" charset="0"/>
              </a:rPr>
              <a:t>Dillman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).</a:t>
            </a:r>
            <a:endParaRPr lang="en-US" dirty="0"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Be sure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multiple questions do not ask for the same information</a:t>
            </a:r>
            <a:r>
              <a:rPr lang="en-US" altLang="ja-JP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ea typeface="ヒラギノ角ゴ ProN W3" charset="0"/>
                <a:cs typeface="ヒラギノ角ゴ ProN W3" charset="0"/>
              </a:rPr>
              <a:t>Professional appearance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ea typeface="ヒラギノ角ゴ ProN W3" charset="0"/>
                <a:cs typeface="ヒラギノ角ゴ ProN W3" charset="0"/>
              </a:rPr>
              <a:t>Space for responses.</a:t>
            </a:r>
            <a:endParaRPr lang="en-US" altLang="ja-JP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codile-Questionnai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7" y="-1488596"/>
            <a:ext cx="7371582" cy="104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ol Level II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9" y="-568665"/>
            <a:ext cx="7322782" cy="94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respondents know why they should complete the survey.</a:t>
            </a:r>
          </a:p>
          <a:p>
            <a:pPr lvl="1"/>
            <a:r>
              <a:rPr lang="en-US" dirty="0" smtClean="0"/>
              <a:t>What value will this be to the respondent?</a:t>
            </a:r>
          </a:p>
          <a:p>
            <a:r>
              <a:rPr lang="en-US" dirty="0" smtClean="0"/>
              <a:t>Do you need support from those above you?</a:t>
            </a:r>
          </a:p>
          <a:p>
            <a:r>
              <a:rPr lang="en-US" dirty="0" smtClean="0"/>
              <a:t>How will the surveys be administered?</a:t>
            </a:r>
          </a:p>
          <a:p>
            <a:r>
              <a:rPr lang="en-US" dirty="0" smtClean="0"/>
              <a:t>How will they be returned?</a:t>
            </a:r>
          </a:p>
          <a:p>
            <a:r>
              <a:rPr lang="en-US" dirty="0" smtClean="0"/>
              <a:t>How will you handle non-respondents?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whoever gathers the data will know who the respondents are.</a:t>
            </a:r>
          </a:p>
          <a:p>
            <a:pPr lvl="1"/>
            <a:r>
              <a:rPr lang="en-US" dirty="0" smtClean="0"/>
              <a:t>Be upfront about this</a:t>
            </a:r>
          </a:p>
          <a:p>
            <a:pPr lvl="1"/>
            <a:r>
              <a:rPr lang="en-US" dirty="0" smtClean="0"/>
              <a:t>Figure out how to get people to the survey</a:t>
            </a:r>
          </a:p>
          <a:p>
            <a:pPr lvl="1"/>
            <a:r>
              <a:rPr lang="en-US" dirty="0" smtClean="0"/>
              <a:t>Design for confidentiality </a:t>
            </a:r>
          </a:p>
          <a:p>
            <a:pPr lvl="1"/>
            <a:r>
              <a:rPr lang="en-US" dirty="0" smtClean="0"/>
              <a:t>Ask for names</a:t>
            </a:r>
          </a:p>
          <a:p>
            <a:pPr lvl="1"/>
            <a:r>
              <a:rPr lang="en-US" dirty="0" smtClean="0"/>
              <a:t>Choose a different form of data gathering if these are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owns the data dictates who has access to the data.</a:t>
            </a:r>
          </a:p>
          <a:p>
            <a:pPr lvl="1"/>
            <a:r>
              <a:rPr lang="en-US" dirty="0" smtClean="0"/>
              <a:t>If you are gathering proprietary or personal information about respondents should it be stored on a commercial server?</a:t>
            </a:r>
          </a:p>
          <a:p>
            <a:pPr lvl="1"/>
            <a:r>
              <a:rPr lang="en-US" dirty="0" smtClean="0"/>
              <a:t>If this is important, then you need to use survey tools that you own or not gather data electronically.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surveys must look good on the web</a:t>
            </a:r>
          </a:p>
          <a:p>
            <a:pPr lvl="1"/>
            <a:r>
              <a:rPr lang="en-US" dirty="0" smtClean="0"/>
              <a:t>If you do not know how to do this then find someone who can.</a:t>
            </a:r>
          </a:p>
          <a:p>
            <a:pPr lvl="1"/>
            <a:r>
              <a:rPr lang="en-US" dirty="0" smtClean="0"/>
              <a:t>Commercial survey services usually do not give you very much control over appearance. There are exceptions.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surveys must be easy to complete</a:t>
            </a:r>
          </a:p>
          <a:p>
            <a:pPr lvl="1"/>
            <a:r>
              <a:rPr lang="en-US" dirty="0" smtClean="0"/>
              <a:t>They must function flawlessly on every device, with every operating system, and with every browser (except maybe IE).</a:t>
            </a:r>
          </a:p>
          <a:p>
            <a:pPr lvl="1"/>
            <a:r>
              <a:rPr lang="en-US" dirty="0" smtClean="0"/>
              <a:t>They must be mind-numbingly simple</a:t>
            </a:r>
          </a:p>
          <a:p>
            <a:pPr lvl="1"/>
            <a:r>
              <a:rPr lang="en-US" dirty="0" smtClean="0"/>
              <a:t>They must follow all of the rules of good </a:t>
            </a:r>
            <a:br>
              <a:rPr lang="en-US" dirty="0" smtClean="0"/>
            </a:br>
            <a:r>
              <a:rPr lang="en-US" dirty="0" smtClean="0"/>
              <a:t>paper-based surveys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you can control the quality of the data</a:t>
            </a:r>
          </a:p>
          <a:p>
            <a:pPr lvl="1"/>
            <a:r>
              <a:rPr lang="en-US" dirty="0" smtClean="0"/>
              <a:t>Have a way to know if the same person has responded twice</a:t>
            </a:r>
          </a:p>
          <a:p>
            <a:pPr lvl="1"/>
            <a:r>
              <a:rPr lang="en-US" dirty="0" smtClean="0"/>
              <a:t>Do not edit results online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0100"/>
            <a:ext cx="8263557" cy="3949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and Mutually Exclusive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08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400" y="838200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Qualtrics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341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last and most important rule that should never ever be violated…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3700" y="3157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dirty="0" smtClean="0"/>
              <a:t>Pilot Test, Including Analysis!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Language Bias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Since surveys are by definition self-report data, most surveys are designed to gather opinion data.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Since opinion data are by definition subjective, quantifying survey data is difficult.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All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respondents must interpret the </a:t>
            </a:r>
            <a: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  <a:t>questions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 in the same way.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All respondents must interpret the </a:t>
            </a:r>
            <a: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  <a:t>response categories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in the same way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.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Quantifying Responses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Open-Ended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Questions</a:t>
            </a:r>
          </a:p>
          <a:p>
            <a:pPr lvl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Rubrics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Questions with Response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Categories</a:t>
            </a:r>
          </a:p>
          <a:p>
            <a:pPr lvl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Figuring out how to make response categories evenly spaced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The general strategy is to get respondents to place themselves on a provided response continuum.</a:t>
            </a:r>
          </a:p>
          <a:p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Using a continuum improves the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ability to represent an opinion on an interval scale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This strategy violates lots of basic statistical assumptions.</a:t>
            </a:r>
          </a:p>
          <a:p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Our job is to mitigate those violations.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Interval Scales</a:t>
            </a:r>
            <a:b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100" dirty="0" smtClean="0">
                <a:latin typeface="Times" charset="0"/>
                <a:ea typeface="ヒラギノ角ゴ ProN W3" charset="0"/>
                <a:cs typeface="ヒラギノ角ゴ ProN W3" charset="0"/>
              </a:rPr>
              <a:t>Equal Spaced Response Categories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9782" y="1205947"/>
            <a:ext cx="7772400" cy="4314921"/>
          </a:xfrm>
        </p:spPr>
        <p:txBody>
          <a:bodyPr rIns="132080">
            <a:normAutofit/>
          </a:bodyPr>
          <a:lstStyle/>
          <a:p>
            <a:pPr eaLnBrk="1" hangingPunct="1"/>
            <a:endParaRPr lang="en-US" dirty="0" smtClean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dirty="0" smtClean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dirty="0" smtClean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Logic of response categories must imply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the categories are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equally spaced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.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7652" name="Rectangle 3"/>
          <p:cNvSpPr>
            <a:spLocks/>
          </p:cNvSpPr>
          <p:nvPr/>
        </p:nvSpPr>
        <p:spPr bwMode="auto">
          <a:xfrm>
            <a:off x="808382" y="2653748"/>
            <a:ext cx="7162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50"/>
              </a:spcBef>
            </a:pPr>
            <a:r>
              <a:rPr lang="en-US" i="1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Awful		Poor		Good		Excellent</a:t>
            </a:r>
          </a:p>
        </p:txBody>
      </p:sp>
    </p:spTree>
    <p:extLst>
      <p:ext uri="{BB962C8B-B14F-4D97-AF65-F5344CB8AC3E}">
        <p14:creationId xmlns:p14="http://schemas.microsoft.com/office/powerpoint/2010/main" val="20829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Interval Scales</a:t>
            </a:r>
            <a:b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100" dirty="0">
                <a:latin typeface="Times" charset="0"/>
                <a:ea typeface="ヒラギノ角ゴ ProN W3" charset="0"/>
                <a:cs typeface="ヒラギノ角ゴ ProN W3" charset="0"/>
              </a:rPr>
              <a:t>Equal Spaced Response Categories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876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i="1" dirty="0" smtClean="0">
                <a:latin typeface="Times" charset="0"/>
                <a:ea typeface="ヒラギノ角ゴ ProN W3" charset="0"/>
                <a:cs typeface="ヒラギノ角ゴ ProN W3" charset="0"/>
              </a:rPr>
              <a:t>Rate </a:t>
            </a:r>
            <a: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  <a:t>your supervisor on congeniality.</a:t>
            </a:r>
            <a:b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  <a:t>			</a:t>
            </a:r>
            <a:r>
              <a:rPr lang="en-US" sz="2400" i="1" dirty="0">
                <a:latin typeface="Times" charset="0"/>
                <a:ea typeface="ヒラギノ角ゴ ProN W3" charset="0"/>
                <a:cs typeface="ヒラギノ角ゴ ProN W3" charset="0"/>
              </a:rPr>
              <a:t>l</a:t>
            </a:r>
            <a:r>
              <a:rPr lang="en-US" sz="2400" i="1" dirty="0" smtClean="0">
                <a:latin typeface="Times" charset="0"/>
                <a:ea typeface="ヒラギノ角ゴ ProN W3" charset="0"/>
                <a:cs typeface="ヒラギノ角ゴ ProN W3" charset="0"/>
              </a:rPr>
              <a:t>owest  </a:t>
            </a:r>
            <a:r>
              <a:rPr lang="en-US" i="1" dirty="0" smtClean="0">
                <a:latin typeface="Time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400" i="1" dirty="0">
                <a:latin typeface="Times" charset="0"/>
                <a:ea typeface="ヒラギノ角ゴ ProN W3" charset="0"/>
                <a:cs typeface="ヒラギノ角ゴ ProN W3" charset="0"/>
              </a:rPr>
              <a:t>1   2   3   4   5   6   7 </a:t>
            </a:r>
            <a:r>
              <a:rPr lang="en-US" sz="2400" i="1" dirty="0" smtClean="0">
                <a:latin typeface="Times" charset="0"/>
                <a:ea typeface="ヒラギノ角ゴ ProN W3" charset="0"/>
                <a:cs typeface="ヒラギノ角ゴ ProN W3" charset="0"/>
              </a:rPr>
              <a:t>  highest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Anchors labeled with intermediate points numbered.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3048</TotalTime>
  <Words>1089</Words>
  <Application>Microsoft Macintosh PowerPoint</Application>
  <PresentationFormat>On-screen Show (4:3)</PresentationFormat>
  <Paragraphs>184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Calibri</vt:lpstr>
      <vt:lpstr>Helvetica</vt:lpstr>
      <vt:lpstr>ＭＳ Ｐゴシック</vt:lpstr>
      <vt:lpstr>Times</vt:lpstr>
      <vt:lpstr>Wingdings</vt:lpstr>
      <vt:lpstr>ヒラギノ角ゴ ProN W3</vt:lpstr>
      <vt:lpstr>Arial</vt:lpstr>
      <vt:lpstr>Office Theme</vt:lpstr>
      <vt:lpstr>Quantitative Surveys</vt:lpstr>
      <vt:lpstr>Survey Content</vt:lpstr>
      <vt:lpstr>Response Categories</vt:lpstr>
      <vt:lpstr>Exhaustive and Mutually Exclusive</vt:lpstr>
      <vt:lpstr>Language Bias</vt:lpstr>
      <vt:lpstr>Quantifying Responses</vt:lpstr>
      <vt:lpstr>Quantifying Opinions</vt:lpstr>
      <vt:lpstr>Interval Scales Equal Spaced Response Categories</vt:lpstr>
      <vt:lpstr>Interval Scales Equal Spaced Response Categories</vt:lpstr>
      <vt:lpstr>Interval Scales Equal Spaced Response Categories</vt:lpstr>
      <vt:lpstr>Absolutes</vt:lpstr>
      <vt:lpstr>Absolutes</vt:lpstr>
      <vt:lpstr>Number of Response Categories</vt:lpstr>
      <vt:lpstr>Number of Response Categories</vt:lpstr>
      <vt:lpstr>Symmetrical Responses</vt:lpstr>
      <vt:lpstr>PowerPoint Presentation</vt:lpstr>
      <vt:lpstr>Quantitative Survey Research (Turning perceptions into numbers)</vt:lpstr>
      <vt:lpstr>Index</vt:lpstr>
      <vt:lpstr>Index</vt:lpstr>
      <vt:lpstr>Scales</vt:lpstr>
      <vt:lpstr>PowerPoint Presentation</vt:lpstr>
      <vt:lpstr>PowerPoint Presentation</vt:lpstr>
      <vt:lpstr>Semantic Differential</vt:lpstr>
      <vt:lpstr> Coffee Preferences</vt:lpstr>
      <vt:lpstr>Semantic Differential  (forced choice)</vt:lpstr>
      <vt:lpstr>PowerPoint Presentation</vt:lpstr>
      <vt:lpstr>Likert Scales</vt:lpstr>
      <vt:lpstr>PowerPoint Presentation</vt:lpstr>
      <vt:lpstr>PowerPoint Presentation</vt:lpstr>
      <vt:lpstr>Likert-Type Responses</vt:lpstr>
      <vt:lpstr>Instrument Design</vt:lpstr>
      <vt:lpstr>PowerPoint Presentation</vt:lpstr>
      <vt:lpstr>PowerPoint Presentation</vt:lpstr>
      <vt:lpstr>Administering Surveys</vt:lpstr>
      <vt:lpstr>Web-Based Surveys The Rules</vt:lpstr>
      <vt:lpstr>Web-Based Surveys The Rules</vt:lpstr>
      <vt:lpstr>Web-Based Surveys The Rules</vt:lpstr>
      <vt:lpstr>Web-Based Surveys The Rules</vt:lpstr>
      <vt:lpstr>Web-Based Surveys The Rules</vt:lpstr>
      <vt:lpstr>PowerPoint Presentation</vt:lpstr>
      <vt:lpstr>The last and most important rule that should never ever be violated…</vt:lpstr>
    </vt:vector>
  </TitlesOfParts>
  <Manager/>
  <Company>University of Portland</Company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Effective Surveys</dc:title>
  <dc:subject/>
  <dc:creator>Jim Carroll</dc:creator>
  <cp:keywords/>
  <dc:description/>
  <cp:lastModifiedBy>James Carroll</cp:lastModifiedBy>
  <cp:revision>122</cp:revision>
  <dcterms:created xsi:type="dcterms:W3CDTF">2012-10-22T17:04:49Z</dcterms:created>
  <dcterms:modified xsi:type="dcterms:W3CDTF">2017-10-30T21:31:17Z</dcterms:modified>
  <cp:category/>
</cp:coreProperties>
</file>